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0" r:id="rId3"/>
    <p:sldId id="259" r:id="rId4"/>
    <p:sldId id="258" r:id="rId5"/>
    <p:sldId id="261" r:id="rId6"/>
    <p:sldId id="260" r:id="rId7"/>
    <p:sldId id="264" r:id="rId8"/>
    <p:sldId id="269" r:id="rId9"/>
    <p:sldId id="271" r:id="rId10"/>
    <p:sldId id="263" r:id="rId11"/>
    <p:sldId id="267" r:id="rId12"/>
    <p:sldId id="272" r:id="rId13"/>
    <p:sldId id="266" r:id="rId14"/>
    <p:sldId id="268" r:id="rId15"/>
    <p:sldId id="26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6433" autoAdjust="0"/>
  </p:normalViewPr>
  <p:slideViewPr>
    <p:cSldViewPr>
      <p:cViewPr varScale="1">
        <p:scale>
          <a:sx n="113" d="100"/>
          <a:sy n="113" d="100"/>
        </p:scale>
        <p:origin x="10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45C58-03CD-44BE-8280-901EB1009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HDOP, or Horizontal </a:t>
            </a:r>
            <a:r>
              <a:rPr lang="en-US" dirty="0" err="1"/>
              <a:t>Dilusion</a:t>
            </a:r>
            <a:r>
              <a:rPr lang="en-US" dirty="0"/>
              <a:t> of Precision, is defined by the manufacturer.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2884-CECC-4A1F-87B9-50945871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0071-90F9-41F7-BF0C-A1AE0B16B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06DE-4185-4BCC-8CFC-3DAFFB5C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EFC3-0E0C-460F-BF69-AF0F657C0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CB6B-4F11-4721-B7AD-A043F74DC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8210-4C48-4080-BB41-D748CF0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494F-8457-47DB-82B8-FDB1632F0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3951C-A2A2-4DB9-924F-6EA930148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02-1AE8-4D0E-A790-78314D3B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B6C4-43A4-4479-8C2D-8C182B12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FCA4-D7A0-4848-BFBD-815F143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6181-61BE-43CD-8C33-61F84B2C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6B5E0-5ECA-4F40-9432-5E4B949F49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garmin.com/pumac/GPSMAP64_OM_EN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garmin.com/pumac/GPSMAP64_QSM_EN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/>
              <a:t>Also known as “Survey Methods” refers to collecting data, “on the ground”.</a:t>
            </a:r>
          </a:p>
          <a:p>
            <a:r>
              <a:rPr lang="en-US" dirty="0"/>
              <a:t>Understanding field methods is critical for analysis even if you did not collect the data so you have an idea of what is possible (and what is not).</a:t>
            </a:r>
          </a:p>
          <a:p>
            <a:r>
              <a:rPr lang="en-US" dirty="0"/>
              <a:t>This is required even with modern remotely sensed data so we can “Ground Truth”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r>
              <a:rPr lang="en-US" dirty="0"/>
              <a:t>GPS</a:t>
            </a:r>
          </a:p>
          <a:p>
            <a:pPr lvl="1"/>
            <a:r>
              <a:rPr lang="en-US" dirty="0"/>
              <a:t>$100 to $1000: 1 meter accuracy</a:t>
            </a:r>
          </a:p>
          <a:p>
            <a:pPr lvl="1"/>
            <a:r>
              <a:rPr lang="en-US" dirty="0"/>
              <a:t>&gt;$1000: &lt; 1 meter, 10 centimeters?</a:t>
            </a:r>
          </a:p>
          <a:p>
            <a:pPr lvl="1"/>
            <a:r>
              <a:rPr lang="en-US" dirty="0"/>
              <a:t>Differential station: 1 centimeter?</a:t>
            </a:r>
          </a:p>
          <a:p>
            <a:r>
              <a:rPr lang="en-US" dirty="0"/>
              <a:t>“Traditional” Surveying</a:t>
            </a:r>
          </a:p>
          <a:p>
            <a:pPr lvl="1"/>
            <a:r>
              <a:rPr lang="en-US" dirty="0"/>
              <a:t>Electronic “theodolites” and laser ranging has replaced mechanical tools</a:t>
            </a:r>
          </a:p>
          <a:p>
            <a:pPr lvl="2"/>
            <a:r>
              <a:rPr lang="en-US" dirty="0"/>
              <a:t>Total Station, </a:t>
            </a:r>
            <a:r>
              <a:rPr lang="en-US" dirty="0" err="1"/>
              <a:t>Emlids</a:t>
            </a:r>
            <a:endParaRPr lang="en-US" dirty="0"/>
          </a:p>
          <a:p>
            <a:pPr lvl="1"/>
            <a:r>
              <a:rPr lang="en-US" dirty="0"/>
              <a:t>&lt; 10 centimeters</a:t>
            </a:r>
          </a:p>
          <a:p>
            <a:r>
              <a:rPr lang="en-US" dirty="0"/>
              <a:t>Cell phone triangulation is not an option!</a:t>
            </a:r>
          </a:p>
          <a:p>
            <a:pPr lvl="1"/>
            <a:r>
              <a:rPr lang="en-US" dirty="0"/>
              <a:t>Most smart phones now include GPS</a:t>
            </a:r>
          </a:p>
        </p:txBody>
      </p:sp>
    </p:spTree>
    <p:extLst>
      <p:ext uri="{BB962C8B-B14F-4D97-AF65-F5344CB8AC3E}">
        <p14:creationId xmlns:p14="http://schemas.microsoft.com/office/powerpoint/2010/main" val="340327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Accessories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carry:</a:t>
            </a:r>
          </a:p>
          <a:p>
            <a:pPr lvl="1"/>
            <a:r>
              <a:rPr lang="en-US" dirty="0"/>
              <a:t>Spare batteries</a:t>
            </a:r>
          </a:p>
          <a:p>
            <a:pPr lvl="1"/>
            <a:r>
              <a:rPr lang="en-US" dirty="0"/>
              <a:t>Baggies (in case it rains)</a:t>
            </a:r>
          </a:p>
          <a:p>
            <a:pPr lvl="2"/>
            <a:r>
              <a:rPr lang="en-US" dirty="0"/>
              <a:t>GPS in a baggy will float, one without will sink!</a:t>
            </a:r>
          </a:p>
          <a:p>
            <a:pPr lvl="1"/>
            <a:r>
              <a:rPr lang="en-US" dirty="0"/>
              <a:t>Pink surveying tape</a:t>
            </a:r>
          </a:p>
          <a:p>
            <a:pPr lvl="2"/>
            <a:r>
              <a:rPr lang="en-US" dirty="0"/>
              <a:t>Tie it to everything so you don’t lose equipment!</a:t>
            </a:r>
          </a:p>
          <a:p>
            <a:pPr lvl="1"/>
            <a:r>
              <a:rPr lang="en-US" dirty="0"/>
              <a:t>Spare GPS?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76200"/>
            <a:ext cx="2667000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0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Overstock.com</a:t>
            </a:r>
          </a:p>
        </p:txBody>
      </p:sp>
    </p:spTree>
    <p:extLst>
      <p:ext uri="{BB962C8B-B14F-4D97-AF65-F5344CB8AC3E}">
        <p14:creationId xmlns:p14="http://schemas.microsoft.com/office/powerpoint/2010/main" val="3934667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22" y="212861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Garmin GPSMAP 64st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Owner’s Manual</a:t>
            </a:r>
            <a:endParaRPr lang="en-US" dirty="0"/>
          </a:p>
          <a:p>
            <a:r>
              <a:rPr lang="en-US" dirty="0">
                <a:hlinkClick r:id="rId4"/>
              </a:rPr>
              <a:t>Quick Start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6267" y="350021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462122" y="3684881"/>
            <a:ext cx="724145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09043" y="5024215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 Waypoint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3424000" y="5208881"/>
            <a:ext cx="742722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610" y="500166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Menu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429466" y="5186327"/>
            <a:ext cx="724144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58951" y="395350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Menu Item</a:t>
            </a: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4005693" y="4138168"/>
            <a:ext cx="789679" cy="85104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0652" y="5943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cxnSp>
        <p:nvCxnSpPr>
          <p:cNvPr id="26" name="Straight Arrow Connector 25"/>
          <p:cNvCxnSpPr>
            <a:stCxn id="23" idx="1"/>
          </p:cNvCxnSpPr>
          <p:nvPr/>
        </p:nvCxnSpPr>
        <p:spPr>
          <a:xfrm flipH="1" flipV="1">
            <a:off x="5029200" y="5393548"/>
            <a:ext cx="751452" cy="73471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Tape measures</a:t>
            </a:r>
          </a:p>
          <a:p>
            <a:r>
              <a:rPr lang="en-US" dirty="0"/>
              <a:t>Yard sticks</a:t>
            </a:r>
          </a:p>
          <a:p>
            <a:r>
              <a:rPr lang="en-US" dirty="0"/>
              <a:t>Quadrats</a:t>
            </a:r>
          </a:p>
          <a:p>
            <a:r>
              <a:rPr lang="en-US" dirty="0"/>
              <a:t>Range Finders</a:t>
            </a:r>
          </a:p>
        </p:txBody>
      </p:sp>
    </p:spTree>
    <p:extLst>
      <p:ext uri="{BB962C8B-B14F-4D97-AF65-F5344CB8AC3E}">
        <p14:creationId xmlns:p14="http://schemas.microsoft.com/office/powerpoint/2010/main" val="2768392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meter square</a:t>
            </a:r>
          </a:p>
          <a:p>
            <a:r>
              <a:rPr lang="en-US" dirty="0"/>
              <a:t>1 meter “hoop”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93" y="1905000"/>
            <a:ext cx="3671807" cy="433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8600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187736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Computers will replace paper when:</a:t>
            </a:r>
          </a:p>
          <a:p>
            <a:pPr lvl="1"/>
            <a:r>
              <a:rPr lang="en-US" dirty="0"/>
              <a:t>You can fold up a computer and put it in your back pocket</a:t>
            </a:r>
          </a:p>
          <a:p>
            <a:pPr lvl="1"/>
            <a:r>
              <a:rPr lang="en-US" dirty="0"/>
              <a:t>It costs 5 cents</a:t>
            </a:r>
          </a:p>
          <a:p>
            <a:pPr lvl="1"/>
            <a:r>
              <a:rPr lang="en-US" dirty="0"/>
              <a:t>You can use it to start a fire or as TP</a:t>
            </a:r>
          </a:p>
          <a:p>
            <a:r>
              <a:rPr lang="en-US" dirty="0"/>
              <a:t>Paper is still fragile!</a:t>
            </a:r>
          </a:p>
          <a:p>
            <a:pPr lvl="1"/>
            <a:r>
              <a:rPr lang="en-US" dirty="0"/>
              <a:t>Keep your notes and notebooks in a baggie</a:t>
            </a:r>
          </a:p>
        </p:txBody>
      </p:sp>
    </p:spTree>
    <p:extLst>
      <p:ext uri="{BB962C8B-B14F-4D97-AF65-F5344CB8AC3E}">
        <p14:creationId xmlns:p14="http://schemas.microsoft.com/office/powerpoint/2010/main" val="54767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field work have you done?</a:t>
            </a:r>
          </a:p>
        </p:txBody>
      </p:sp>
    </p:spTree>
    <p:extLst>
      <p:ext uri="{BB962C8B-B14F-4D97-AF65-F5344CB8AC3E}">
        <p14:creationId xmlns:p14="http://schemas.microsoft.com/office/powerpoint/2010/main" val="48286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objectives</a:t>
            </a:r>
          </a:p>
          <a:p>
            <a:r>
              <a:rPr lang="en-US" dirty="0"/>
              <a:t>Select a site</a:t>
            </a:r>
          </a:p>
          <a:p>
            <a:r>
              <a:rPr lang="en-US" dirty="0"/>
              <a:t>Plan the visit (including protocol(s))</a:t>
            </a:r>
          </a:p>
          <a:p>
            <a:r>
              <a:rPr lang="en-US" dirty="0"/>
              <a:t>Collect the data</a:t>
            </a:r>
          </a:p>
          <a:p>
            <a:r>
              <a:rPr lang="en-US" dirty="0"/>
              <a:t>Qualify the data (estimate uncertainty)</a:t>
            </a:r>
          </a:p>
          <a:p>
            <a:r>
              <a:rPr lang="en-US" dirty="0"/>
              <a:t>Download data </a:t>
            </a:r>
          </a:p>
          <a:p>
            <a:r>
              <a:rPr lang="en-US" dirty="0"/>
              <a:t>Qualify the data again</a:t>
            </a:r>
          </a:p>
          <a:p>
            <a:r>
              <a:rPr lang="en-US" dirty="0"/>
              <a:t>Start Analysis</a:t>
            </a:r>
          </a:p>
          <a:p>
            <a:r>
              <a:rPr lang="en-US" dirty="0"/>
              <a:t>Go back and get more data as needed!</a:t>
            </a:r>
          </a:p>
        </p:txBody>
      </p:sp>
    </p:spTree>
    <p:extLst>
      <p:ext uri="{BB962C8B-B14F-4D97-AF65-F5344CB8AC3E}">
        <p14:creationId xmlns:p14="http://schemas.microsoft.com/office/powerpoint/2010/main" val="122624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out of batteries</a:t>
            </a:r>
          </a:p>
          <a:p>
            <a:r>
              <a:rPr lang="en-US" dirty="0"/>
              <a:t>GPS breaks, is dropped overboard, lost, stolen, etc.</a:t>
            </a:r>
          </a:p>
          <a:p>
            <a:r>
              <a:rPr lang="en-US" dirty="0"/>
              <a:t>Notes get wet, dropped overboard, burned, used as TP.</a:t>
            </a:r>
          </a:p>
          <a:p>
            <a:r>
              <a:rPr lang="en-US" dirty="0"/>
              <a:t>Datum set to the wrong datum or worse, changed while collecting.</a:t>
            </a:r>
          </a:p>
          <a:p>
            <a:r>
              <a:rPr lang="en-US" dirty="0"/>
              <a:t>Assume what HDOP means.</a:t>
            </a:r>
          </a:p>
        </p:txBody>
      </p:sp>
    </p:spTree>
    <p:extLst>
      <p:ext uri="{BB962C8B-B14F-4D97-AF65-F5344CB8AC3E}">
        <p14:creationId xmlns:p14="http://schemas.microsoft.com/office/powerpoint/2010/main" val="3396946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924800" cy="4953000"/>
          </a:xfrm>
        </p:spPr>
        <p:txBody>
          <a:bodyPr/>
          <a:lstStyle/>
          <a:p>
            <a:r>
              <a:rPr lang="en-US" dirty="0"/>
              <a:t>Varies with the discipline:</a:t>
            </a:r>
          </a:p>
          <a:p>
            <a:pPr lvl="1"/>
            <a:r>
              <a:rPr lang="en-US" dirty="0"/>
              <a:t>Wildlife: observe and/or capture</a:t>
            </a:r>
          </a:p>
          <a:p>
            <a:pPr lvl="2"/>
            <a:r>
              <a:rPr lang="en-US" dirty="0"/>
              <a:t>Tags, cameras, GPS</a:t>
            </a:r>
          </a:p>
          <a:p>
            <a:pPr lvl="1"/>
            <a:r>
              <a:rPr lang="en-US" dirty="0"/>
              <a:t>Fisheries: observe, tag</a:t>
            </a:r>
          </a:p>
          <a:p>
            <a:pPr lvl="1"/>
            <a:r>
              <a:rPr lang="en-US" dirty="0"/>
              <a:t>Forestry: traditional surveys &amp; GPS</a:t>
            </a:r>
          </a:p>
          <a:p>
            <a:pPr lvl="1"/>
            <a:r>
              <a:rPr lang="en-US" dirty="0"/>
              <a:t>Range: GSP &amp; traditional surveys</a:t>
            </a:r>
          </a:p>
          <a:p>
            <a:pPr lvl="1"/>
            <a:r>
              <a:rPr lang="en-US" dirty="0"/>
              <a:t>Watershed: find a location and get wet!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825" y="0"/>
            <a:ext cx="1781175" cy="2828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471487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808455"/>
            <a:ext cx="2667000" cy="20621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6626242"/>
            <a:ext cx="24384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http://www.microwavetelemetry.com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777234"/>
            <a:ext cx="3124200" cy="20807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0" y="6581001"/>
            <a:ext cx="1449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http://tobseda.com</a:t>
            </a:r>
          </a:p>
        </p:txBody>
      </p:sp>
    </p:spTree>
    <p:extLst>
      <p:ext uri="{BB962C8B-B14F-4D97-AF65-F5344CB8AC3E}">
        <p14:creationId xmlns:p14="http://schemas.microsoft.com/office/powerpoint/2010/main" val="323611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critical?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find our location with some degree of accuracy!</a:t>
            </a:r>
          </a:p>
          <a:p>
            <a:pPr lvl="1"/>
            <a:r>
              <a:rPr lang="en-US" dirty="0"/>
              <a:t>Allows us to find it again (rebar is not good enough)</a:t>
            </a:r>
          </a:p>
          <a:p>
            <a:pPr lvl="1"/>
            <a:r>
              <a:rPr lang="en-US" dirty="0"/>
              <a:t>Allows us to do spatial analysis:</a:t>
            </a:r>
          </a:p>
          <a:p>
            <a:pPr lvl="2"/>
            <a:r>
              <a:rPr lang="en-US" dirty="0"/>
              <a:t>Migration</a:t>
            </a:r>
          </a:p>
          <a:p>
            <a:pPr lvl="2"/>
            <a:r>
              <a:rPr lang="en-US" dirty="0"/>
              <a:t>Density/Abundance</a:t>
            </a:r>
          </a:p>
          <a:p>
            <a:pPr lvl="2"/>
            <a:r>
              <a:rPr lang="en-US" dirty="0"/>
              <a:t>Habitat</a:t>
            </a:r>
          </a:p>
          <a:p>
            <a:pPr lvl="2"/>
            <a:r>
              <a:rPr lang="en-US" dirty="0"/>
              <a:t>Distances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83930"/>
            <a:ext cx="3828068" cy="287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924800" cy="5791200"/>
          </a:xfrm>
        </p:spPr>
        <p:txBody>
          <a:bodyPr/>
          <a:lstStyle/>
          <a:p>
            <a:r>
              <a:rPr lang="en-US" dirty="0"/>
              <a:t>Maps!</a:t>
            </a:r>
          </a:p>
          <a:p>
            <a:r>
              <a:rPr lang="en-US" dirty="0"/>
              <a:t>Protocol</a:t>
            </a:r>
          </a:p>
          <a:p>
            <a:r>
              <a:rPr lang="en-US" dirty="0"/>
              <a:t>GPS, compass, range finder, etc.</a:t>
            </a:r>
          </a:p>
          <a:p>
            <a:r>
              <a:rPr lang="en-US" dirty="0"/>
              <a:t>Measuring equipment</a:t>
            </a:r>
          </a:p>
          <a:p>
            <a:r>
              <a:rPr lang="en-US" dirty="0"/>
              <a:t>ID books?</a:t>
            </a:r>
          </a:p>
          <a:p>
            <a:r>
              <a:rPr lang="en-US" dirty="0"/>
              <a:t>Notebook!</a:t>
            </a:r>
          </a:p>
          <a:p>
            <a:r>
              <a:rPr lang="en-US" dirty="0"/>
              <a:t>Tags, traps, other stuff?</a:t>
            </a:r>
          </a:p>
          <a:p>
            <a:r>
              <a:rPr lang="en-US" dirty="0"/>
              <a:t>Also:</a:t>
            </a:r>
          </a:p>
          <a:p>
            <a:pPr lvl="1"/>
            <a:r>
              <a:rPr lang="en-US" dirty="0"/>
              <a:t>Food, water, first aid kit, bug spray, sun block, camera, etc.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0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have died because they trusted their GPS 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WikiPedia</a:t>
            </a:r>
            <a:r>
              <a:rPr lang="en-US" dirty="0"/>
              <a:t>: Death by GPS.</a:t>
            </a:r>
          </a:p>
          <a:p>
            <a:r>
              <a:rPr lang="en-US" dirty="0"/>
              <a:t>USGS Topographic maps (Topo Quads)</a:t>
            </a:r>
          </a:p>
          <a:p>
            <a:r>
              <a:rPr lang="en-US" dirty="0"/>
              <a:t>Are free to download and a bit of a pain to print.</a:t>
            </a:r>
          </a:p>
          <a:p>
            <a:r>
              <a:rPr lang="en-US" dirty="0"/>
              <a:t>The store, Adventures Edge, still has them for sale.</a:t>
            </a:r>
          </a:p>
        </p:txBody>
      </p:sp>
    </p:spTree>
    <p:extLst>
      <p:ext uri="{BB962C8B-B14F-4D97-AF65-F5344CB8AC3E}">
        <p14:creationId xmlns:p14="http://schemas.microsoft.com/office/powerpoint/2010/main" val="105508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look at your USGS Topo Quad.</a:t>
            </a:r>
          </a:p>
          <a:p>
            <a:r>
              <a:rPr lang="en-US" dirty="0"/>
              <a:t>What spatial reference systems do you see?</a:t>
            </a:r>
          </a:p>
          <a:p>
            <a:r>
              <a:rPr lang="en-US" dirty="0"/>
              <a:t>What spatial reference system is the map printed in?</a:t>
            </a:r>
          </a:p>
          <a:p>
            <a:r>
              <a:rPr lang="en-US" dirty="0"/>
              <a:t>When was the map printed and does it include everything you would expect?</a:t>
            </a:r>
          </a:p>
          <a:p>
            <a:r>
              <a:rPr lang="en-US" b="1" dirty="0"/>
              <a:t>What is the declination? </a:t>
            </a:r>
          </a:p>
        </p:txBody>
      </p:sp>
    </p:spTree>
    <p:extLst>
      <p:ext uri="{BB962C8B-B14F-4D97-AF65-F5344CB8AC3E}">
        <p14:creationId xmlns:p14="http://schemas.microsoft.com/office/powerpoint/2010/main" val="27562960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6140</TotalTime>
  <Words>616</Words>
  <Application>Microsoft Office PowerPoint</Application>
  <PresentationFormat>On-screen Show (4:3)</PresentationFormat>
  <Paragraphs>110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Default Design</vt:lpstr>
      <vt:lpstr>Field Methods</vt:lpstr>
      <vt:lpstr>Existing Experience</vt:lpstr>
      <vt:lpstr>Steps</vt:lpstr>
      <vt:lpstr>Common Mistakes</vt:lpstr>
      <vt:lpstr>Collecting Data</vt:lpstr>
      <vt:lpstr>What is critical?</vt:lpstr>
      <vt:lpstr>Tools</vt:lpstr>
      <vt:lpstr>Maps!</vt:lpstr>
      <vt:lpstr>Map Use</vt:lpstr>
      <vt:lpstr>GPS</vt:lpstr>
      <vt:lpstr>GPS Accessories</vt:lpstr>
      <vt:lpstr>Garmin GPSMAP 64st</vt:lpstr>
      <vt:lpstr>Measuring Equipment</vt:lpstr>
      <vt:lpstr>Quadrates</vt:lpstr>
      <vt:lpstr>Notebooks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James J Graham</cp:lastModifiedBy>
  <cp:revision>80</cp:revision>
  <dcterms:created xsi:type="dcterms:W3CDTF">2008-05-04T17:53:48Z</dcterms:created>
  <dcterms:modified xsi:type="dcterms:W3CDTF">2025-09-09T20:38:21Z</dcterms:modified>
</cp:coreProperties>
</file>